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58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2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443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748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647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51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083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629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72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25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35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26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185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32323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00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BE76AB-E61E-AA9A-6345-D0431AC34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958" y="1230381"/>
            <a:ext cx="6290497" cy="335896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Bunch Detection using YOLO and </a:t>
            </a:r>
            <a:r>
              <a:rPr lang="en-US" sz="4800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FasterRCNN</a:t>
            </a:r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Deep Learning Architectures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31179F-6739-4801-0AD7-99A4DED8E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959" y="4724500"/>
            <a:ext cx="5991494" cy="176505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Master’s Degree in Computer Science and Engineering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Computer Vision &amp; Deep Learning (2022/2023)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Davide Camponogara VR472108</a:t>
            </a:r>
          </a:p>
        </p:txBody>
      </p:sp>
    </p:spTree>
    <p:extLst>
      <p:ext uri="{BB962C8B-B14F-4D97-AF65-F5344CB8AC3E}">
        <p14:creationId xmlns:p14="http://schemas.microsoft.com/office/powerpoint/2010/main" val="236107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74262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021AE-825D-47C5-CABE-F67D7750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3" y="727886"/>
            <a:ext cx="5638800" cy="2461008"/>
          </a:xfrm>
        </p:spPr>
        <p:txBody>
          <a:bodyPr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YOLOv5 </a:t>
            </a:r>
            <a:r>
              <a:rPr lang="it-IT" dirty="0" err="1">
                <a:latin typeface="Arial Rounded MT Bold" panose="020F0704030504030204" pitchFamily="34" charset="0"/>
              </a:rPr>
              <a:t>overfitting</a:t>
            </a:r>
            <a:endParaRPr lang="it-IT" dirty="0">
              <a:latin typeface="Arial Rounded MT Bold" panose="020F070403050403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D040D3-11CE-5CF5-3ADE-52E93DBD7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746" y="1851678"/>
            <a:ext cx="5638437" cy="31561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900" dirty="0">
                <a:latin typeface="Avenir Next LT Pro Light" panose="020B0304020202020204" pitchFamily="34" charset="0"/>
              </a:rPr>
              <a:t>The </a:t>
            </a:r>
            <a:r>
              <a:rPr lang="it-IT" sz="1900" dirty="0" err="1">
                <a:latin typeface="Avenir Next LT Pro Light" panose="020B0304020202020204" pitchFamily="34" charset="0"/>
              </a:rPr>
              <a:t>graphs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below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enhanced</a:t>
            </a:r>
            <a:r>
              <a:rPr lang="it-IT" sz="1900" dirty="0">
                <a:latin typeface="Avenir Next LT Pro Light" panose="020B0304020202020204" pitchFamily="34" charset="0"/>
              </a:rPr>
              <a:t> a case of </a:t>
            </a:r>
            <a:r>
              <a:rPr lang="it-IT" sz="1900" b="1" dirty="0" err="1">
                <a:latin typeface="Avenir Next LT Pro Light" panose="020B0304020202020204" pitchFamily="34" charset="0"/>
              </a:rPr>
              <a:t>overfitting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during</a:t>
            </a:r>
            <a:r>
              <a:rPr lang="it-IT" sz="1900" dirty="0">
                <a:latin typeface="Avenir Next LT Pro Light" panose="020B0304020202020204" pitchFamily="34" charset="0"/>
              </a:rPr>
              <a:t> the training of the YOLO </a:t>
            </a:r>
            <a:r>
              <a:rPr lang="it-IT" sz="1900" dirty="0" err="1">
                <a:latin typeface="Avenir Next LT Pro Light" panose="020B0304020202020204" pitchFamily="34" charset="0"/>
              </a:rPr>
              <a:t>architecture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1900" dirty="0" err="1">
                <a:latin typeface="Avenir Next LT Pro Light" panose="020B0304020202020204" pitchFamily="34" charset="0"/>
              </a:rPr>
              <a:t>We</a:t>
            </a:r>
            <a:r>
              <a:rPr lang="it-IT" sz="1900" dirty="0">
                <a:latin typeface="Avenir Next LT Pro Light" panose="020B0304020202020204" pitchFamily="34" charset="0"/>
              </a:rPr>
              <a:t> show the </a:t>
            </a:r>
            <a:r>
              <a:rPr lang="it-IT" sz="1900" dirty="0" err="1">
                <a:latin typeface="Avenir Next LT Pro Light" panose="020B0304020202020204" pitchFamily="34" charset="0"/>
              </a:rPr>
              <a:t>comparison</a:t>
            </a:r>
            <a:r>
              <a:rPr lang="it-IT" sz="1900" dirty="0">
                <a:latin typeface="Avenir Next LT Pro Light" panose="020B0304020202020204" pitchFamily="34" charset="0"/>
              </a:rPr>
              <a:t> of the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implementations</a:t>
            </a:r>
            <a:r>
              <a:rPr lang="it-IT" sz="1900" dirty="0">
                <a:latin typeface="Avenir Next LT Pro Light" panose="020B0304020202020204" pitchFamily="34" charset="0"/>
              </a:rPr>
              <a:t> of YOLO, with and </a:t>
            </a:r>
            <a:r>
              <a:rPr lang="it-IT" sz="1900" dirty="0" err="1">
                <a:latin typeface="Avenir Next LT Pro Light" panose="020B0304020202020204" pitchFamily="34" charset="0"/>
              </a:rPr>
              <a:t>without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>
                <a:latin typeface="Avenir Next LT Pro Light" panose="020B0304020202020204" pitchFamily="34" charset="0"/>
              </a:rPr>
              <a:t>data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augmentation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38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uva, frutto, vigneto, aria aperta">
            <a:extLst>
              <a:ext uri="{FF2B5EF4-FFF2-40B4-BE49-F238E27FC236}">
                <a16:creationId xmlns:a16="http://schemas.microsoft.com/office/drawing/2014/main" id="{BB6AFB08-5D24-44EF-512D-A9FBD9E3E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6" b="376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2FDCF6-F141-FFC3-C770-B1CC753F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AI in viticulture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7C225A-F388-984D-0820-887065FF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78196"/>
            <a:ext cx="4977905" cy="50170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The use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intelligence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technologies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 the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agronomy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becoming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always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more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important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Deep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neural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network can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now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be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trained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on large datasets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many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different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types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crops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, with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excellent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results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Avenir Next LT Pro Light" panose="020B0304020202020204" pitchFamily="34" charset="0"/>
              </a:rPr>
              <a:t>Field owners can now monitor the health and growth of their land, increasing productivity.</a:t>
            </a:r>
            <a:endParaRPr lang="it-IT" sz="24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FFFFFF"/>
                </a:solidFill>
                <a:latin typeface="Avenir Next LT Pro Light" panose="020B0304020202020204" pitchFamily="34" charset="0"/>
              </a:rPr>
            </a:br>
            <a:endParaRPr lang="it-IT" sz="18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9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1520B7-0EB1-B408-EFF0-93949751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Dataset and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220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frutto, uva, aria aperta, Frutto senza semi">
            <a:extLst>
              <a:ext uri="{FF2B5EF4-FFF2-40B4-BE49-F238E27FC236}">
                <a16:creationId xmlns:a16="http://schemas.microsoft.com/office/drawing/2014/main" id="{2BC3E350-47CC-CF1F-84A9-EF562C63D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" b="9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magine 3" descr="Immagine che contiene frutto, uva, aria aperta, Frutto senza semi">
            <a:extLst>
              <a:ext uri="{FF2B5EF4-FFF2-40B4-BE49-F238E27FC236}">
                <a16:creationId xmlns:a16="http://schemas.microsoft.com/office/drawing/2014/main" id="{4B443EEA-95DF-C8FA-98FF-2CCF83195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0" y="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542077-C4DF-A9D2-0C59-85F4812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925856"/>
            <a:ext cx="10895106" cy="1306513"/>
          </a:xfrm>
        </p:spPr>
        <p:txBody>
          <a:bodyPr/>
          <a:lstStyle/>
          <a:p>
            <a:pPr algn="l" fontAlgn="base"/>
            <a:r>
              <a:rPr lang="it-IT" i="0" dirty="0" err="1">
                <a:effectLst/>
                <a:latin typeface="Arial Rounded MT Bold" panose="020F0704030504030204" pitchFamily="34" charset="0"/>
              </a:rPr>
              <a:t>wGrapeUNIPD</a:t>
            </a:r>
            <a:r>
              <a:rPr lang="it-IT" i="0" dirty="0">
                <a:effectLst/>
                <a:latin typeface="Arial Rounded MT Bold" panose="020F0704030504030204" pitchFamily="34" charset="0"/>
              </a:rPr>
              <a:t>-DL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95EC94-1913-CB2D-0B27-EAC8B3D2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12" y="2128561"/>
            <a:ext cx="10172700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latin typeface="Avenir Next LT Pro Light" panose="020B0304020202020204" pitchFamily="34" charset="0"/>
              </a:rPr>
              <a:t>This</a:t>
            </a:r>
            <a:r>
              <a:rPr lang="it-IT" sz="2400" dirty="0">
                <a:latin typeface="Avenir Next LT Pro Light" panose="020B0304020202020204" pitchFamily="34" charset="0"/>
              </a:rPr>
              <a:t> dataset </a:t>
            </a:r>
            <a:r>
              <a:rPr lang="it-IT" sz="2400" dirty="0" err="1">
                <a:latin typeface="Avenir Next LT Pro Light" panose="020B0304020202020204" pitchFamily="34" charset="0"/>
              </a:rPr>
              <a:t>contains</a:t>
            </a:r>
            <a:r>
              <a:rPr lang="it-IT" sz="2400" dirty="0">
                <a:latin typeface="Avenir Next LT Pro Light" panose="020B0304020202020204" pitchFamily="34" charset="0"/>
              </a:rPr>
              <a:t> 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373 images acquired from later view in vertical shoot position vineyards in six different Italian locations at different phenological stages. </a:t>
            </a:r>
            <a:r>
              <a:rPr lang="en-US" sz="2400" dirty="0">
                <a:latin typeface="Avenir Next LT Pro Light" panose="020B0304020202020204" pitchFamily="34" charset="0"/>
              </a:rPr>
              <a:t>270 images also have the YOLO labels.</a:t>
            </a:r>
            <a:endParaRPr lang="it-IT" sz="2400" dirty="0"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albero, aria aperta, erba, pianta&#10;&#10;Descrizione generata automaticamente">
            <a:extLst>
              <a:ext uri="{FF2B5EF4-FFF2-40B4-BE49-F238E27FC236}">
                <a16:creationId xmlns:a16="http://schemas.microsoft.com/office/drawing/2014/main" id="{7BA4968B-34A0-7B04-9215-8D885E8A6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6" y="3651380"/>
            <a:ext cx="3867545" cy="2568742"/>
          </a:xfrm>
          <a:prstGeom prst="rect">
            <a:avLst/>
          </a:prstGeom>
        </p:spPr>
      </p:pic>
      <p:pic>
        <p:nvPicPr>
          <p:cNvPr id="7" name="Immagine 6" descr="Immagine che contiene testo, Carattere, schermata, bianco">
            <a:extLst>
              <a:ext uri="{FF2B5EF4-FFF2-40B4-BE49-F238E27FC236}">
                <a16:creationId xmlns:a16="http://schemas.microsoft.com/office/drawing/2014/main" id="{A722E9B0-F976-A2D2-D74A-6E83A9FA4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13" y="5342067"/>
            <a:ext cx="2315091" cy="1276545"/>
          </a:xfrm>
          <a:prstGeom prst="rect">
            <a:avLst/>
          </a:prstGeom>
        </p:spPr>
      </p:pic>
      <p:pic>
        <p:nvPicPr>
          <p:cNvPr id="11" name="Immagine 10" descr="Immagine che contiene albero, aria aperta, pianta, erba">
            <a:extLst>
              <a:ext uri="{FF2B5EF4-FFF2-40B4-BE49-F238E27FC236}">
                <a16:creationId xmlns:a16="http://schemas.microsoft.com/office/drawing/2014/main" id="{ACF308A9-5542-225F-9D88-4A1C939C1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08" y="3644272"/>
            <a:ext cx="3867544" cy="257585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1D28240-ABB1-8697-C3F2-B4840BD3412E}"/>
              </a:ext>
            </a:extLst>
          </p:cNvPr>
          <p:cNvSpPr/>
          <p:nvPr/>
        </p:nvSpPr>
        <p:spPr>
          <a:xfrm>
            <a:off x="4911832" y="4299970"/>
            <a:ext cx="2011680" cy="1004729"/>
          </a:xfrm>
          <a:prstGeom prst="rightArrow">
            <a:avLst>
              <a:gd name="adj1" fmla="val 50000"/>
              <a:gd name="adj2" fmla="val 773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53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frutto, uva, aria aperta, Frutto senza semi">
            <a:extLst>
              <a:ext uri="{FF2B5EF4-FFF2-40B4-BE49-F238E27FC236}">
                <a16:creationId xmlns:a16="http://schemas.microsoft.com/office/drawing/2014/main" id="{3D006A6F-1915-D6AF-6AA5-05F6B67E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FC9B909-77B8-A744-F60A-E7C02F4C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33" y="436908"/>
            <a:ext cx="9448799" cy="15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 Augmentation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92660D-FE24-1EAA-063E-0E7590C38F59}"/>
              </a:ext>
            </a:extLst>
          </p:cNvPr>
          <p:cNvSpPr txBox="1"/>
          <p:nvPr/>
        </p:nvSpPr>
        <p:spPr>
          <a:xfrm>
            <a:off x="850633" y="1520620"/>
            <a:ext cx="9954076" cy="5336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venir Next LT Pro Light" panose="020B0304020202020204" pitchFamily="34" charset="0"/>
              </a:rPr>
              <a:t>Importance of data augmentation techniques, mostly in small datasets: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 Light" panose="020B0304020202020204" pitchFamily="34" charset="0"/>
              </a:rPr>
              <a:t>Avoid </a:t>
            </a:r>
            <a:r>
              <a:rPr lang="en-US" sz="2400" b="1" dirty="0">
                <a:latin typeface="Arial Rounded MT Bold" panose="020F0704030504030204" pitchFamily="34" charset="0"/>
              </a:rPr>
              <a:t>overfitting</a:t>
            </a:r>
            <a:r>
              <a:rPr lang="en-US" sz="2400" dirty="0"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venir Next LT Pro Light" panose="020B0304020202020204" pitchFamily="34" charset="0"/>
              </a:rPr>
              <a:t>increases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model’s ability to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generalize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improves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accuracy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of the deep learning model’s predictions.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Avenir Next LT Pro Light" panose="020B0304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We will briefly compare the results with and without data augmentation techniques.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8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Object Detection and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34523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erba, cielo, pianta&#10;&#10;Descrizione generata automaticamente">
            <a:extLst>
              <a:ext uri="{FF2B5EF4-FFF2-40B4-BE49-F238E27FC236}">
                <a16:creationId xmlns:a16="http://schemas.microsoft.com/office/drawing/2014/main" id="{65B44354-1EA1-06C9-54E2-D7664184A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colorTemperature colorTemp="61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11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7BEF70-233E-43FB-7D3A-A4671395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22" y="1346498"/>
            <a:ext cx="8479420" cy="136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Object Detection in Our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E475A2-35C2-A6D7-8CA2-6ED2C8BB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22" y="2840201"/>
            <a:ext cx="7583133" cy="31197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The task of assigning a label and a bounding box to a objects in the image.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compare the different bunch detection strategies, in particular we will focus on </a:t>
            </a:r>
            <a:r>
              <a:rPr lang="en-US" sz="2400" dirty="0" err="1">
                <a:latin typeface="Avenir Next LT Pro Light" panose="020B0304020202020204" pitchFamily="34" charset="0"/>
              </a:rPr>
              <a:t>FasterRCNN</a:t>
            </a:r>
            <a:r>
              <a:rPr lang="en-US" sz="2400" dirty="0">
                <a:latin typeface="Avenir Next LT Pro Light" panose="020B0304020202020204" pitchFamily="34" charset="0"/>
              </a:rPr>
              <a:t> and YOLO architectures.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want to detect bunches of grape from images</a:t>
            </a:r>
            <a:r>
              <a:rPr lang="en-US" sz="2200" dirty="0">
                <a:latin typeface="Avenir Next LT Pro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735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E8FECA-37CF-11A6-928B-B7A681D8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878494"/>
            <a:ext cx="10895106" cy="132556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 err="1">
                <a:latin typeface="Arial Rounded MT Bold" panose="020F0704030504030204" pitchFamily="34" charset="0"/>
              </a:rPr>
              <a:t>FastRCNN</a:t>
            </a:r>
            <a:r>
              <a:rPr lang="en-US" dirty="0">
                <a:latin typeface="Arial Rounded MT Bold" panose="020F0704030504030204" pitchFamily="34" charset="0"/>
              </a:rPr>
              <a:t> + ResNet50-FPN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8FC6D7-8065-B7CE-5207-AB71EC1BE277}"/>
              </a:ext>
            </a:extLst>
          </p:cNvPr>
          <p:cNvSpPr txBox="1"/>
          <p:nvPr/>
        </p:nvSpPr>
        <p:spPr>
          <a:xfrm>
            <a:off x="767191" y="1677906"/>
            <a:ext cx="5328809" cy="4656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Avenir Next LT Pro Light" panose="020B03040202020202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Two modules: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Deep fully convolutional network as </a:t>
            </a:r>
            <a:r>
              <a:rPr lang="en-US" sz="1900" b="1" dirty="0">
                <a:latin typeface="Avenir Next LT Pro Light" panose="020B0304020202020204" pitchFamily="34" charset="0"/>
              </a:rPr>
              <a:t>Region Proposal Network (RPN) 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Fast R-CNN detector</a:t>
            </a: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>
                <a:latin typeface="Avenir Next LT Pro Light" panose="020B0304020202020204" pitchFamily="34" charset="0"/>
              </a:rPr>
              <a:t> Attention </a:t>
            </a:r>
            <a:r>
              <a:rPr lang="en-US" sz="1900" dirty="0">
                <a:latin typeface="Avenir Next LT Pro Light" panose="020B0304020202020204" pitchFamily="34" charset="0"/>
              </a:rPr>
              <a:t>mechanism: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The RPN module tells the Fast R-CNN module </a:t>
            </a:r>
            <a:r>
              <a:rPr lang="en-US" sz="1900" b="1" dirty="0">
                <a:latin typeface="Avenir Next LT Pro Light" panose="020B0304020202020204" pitchFamily="34" charset="0"/>
              </a:rPr>
              <a:t>where to look</a:t>
            </a:r>
          </a:p>
          <a:p>
            <a:pPr marL="51435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latin typeface="Avenir Next LT Pro Light" panose="020B0304020202020204" pitchFamily="34" charset="0"/>
              </a:rPr>
              <a:t>Feature Pyramid Network</a:t>
            </a:r>
            <a:r>
              <a:rPr lang="en-US" sz="1900" dirty="0">
                <a:latin typeface="Avenir Next LT Pro Light" panose="020B0304020202020204" pitchFamily="34" charset="0"/>
              </a:rPr>
              <a:t>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Avenir Next LT Pro Light" panose="020B0304020202020204" pitchFamily="34" charset="0"/>
              </a:rPr>
              <a:t>Takes single-scale image of arbitrary size as input, outputs </a:t>
            </a:r>
            <a:r>
              <a:rPr lang="en-US" sz="1900" b="1" i="0" dirty="0">
                <a:effectLst/>
                <a:latin typeface="Avenir Next LT Pro Light" panose="020B0304020202020204" pitchFamily="34" charset="0"/>
              </a:rPr>
              <a:t>proportionally sized feature maps</a:t>
            </a:r>
            <a:endParaRPr lang="en-US" sz="1900" b="1" dirty="0">
              <a:latin typeface="Avenir Next LT Pro Light" panose="020B0304020202020204" pitchFamily="34" charset="0"/>
            </a:endParaRPr>
          </a:p>
        </p:txBody>
      </p:sp>
      <p:pic>
        <p:nvPicPr>
          <p:cNvPr id="10" name="Immagine 9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18A6FA6B-D303-123C-25D9-2251188E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07" y="2766849"/>
            <a:ext cx="5431135" cy="20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855DE-3C5A-D70E-F349-24378ABC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54" y="1031682"/>
            <a:ext cx="8967787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CD5AD-74B1-B535-61AF-1571C237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55" y="2244123"/>
            <a:ext cx="4678340" cy="41957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 and classes </a:t>
            </a:r>
            <a:r>
              <a:rPr lang="it-IT" sz="1900" b="1" dirty="0" err="1">
                <a:latin typeface="Avenir Next LT Pro Light" panose="020B0304020202020204" pitchFamily="34" charset="0"/>
              </a:rPr>
              <a:t>simultaneously</a:t>
            </a:r>
            <a:r>
              <a:rPr lang="it-IT" sz="1900" dirty="0">
                <a:latin typeface="Avenir Next LT Pro Light" panose="020B0304020202020204" pitchFamily="34" charset="0"/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Divide image in S x S </a:t>
            </a:r>
            <a:r>
              <a:rPr lang="it-IT" sz="1900" dirty="0" err="1">
                <a:latin typeface="Avenir Next LT Pro Light" panose="020B0304020202020204" pitchFamily="34" charset="0"/>
              </a:rPr>
              <a:t>cells</a:t>
            </a:r>
            <a:r>
              <a:rPr lang="it-IT" sz="1900" dirty="0">
                <a:latin typeface="Avenir Next LT Pro Light" panose="020B0304020202020204" pitchFamily="34" charset="0"/>
              </a:rPr>
              <a:t>, </a:t>
            </a:r>
            <a:r>
              <a:rPr lang="it-IT" sz="1900" dirty="0" err="1">
                <a:latin typeface="Avenir Next LT Pro Light" panose="020B0304020202020204" pitchFamily="34" charset="0"/>
              </a:rPr>
              <a:t>each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cell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class and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boxes;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Non-maximum </a:t>
            </a:r>
            <a:r>
              <a:rPr lang="it-IT" sz="1900" dirty="0" err="1">
                <a:latin typeface="Avenir Next LT Pro Light" panose="020B0304020202020204" pitchFamily="34" charset="0"/>
              </a:rPr>
              <a:t>suppression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lvl="1">
              <a:buClr>
                <a:schemeClr val="tx1"/>
              </a:buClr>
            </a:pPr>
            <a:endParaRPr lang="it-IT" sz="1900" dirty="0">
              <a:latin typeface="Avenir Next LT Pro Light" panose="020B03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First </a:t>
            </a:r>
            <a:r>
              <a:rPr lang="it-IT" sz="1900" dirty="0" err="1">
                <a:latin typeface="Avenir Next LT Pro Light" panose="020B0304020202020204" pitchFamily="34" charset="0"/>
              </a:rPr>
              <a:t>implementation</a:t>
            </a:r>
            <a:r>
              <a:rPr lang="it-IT" sz="1900" dirty="0">
                <a:latin typeface="Avenir Next LT Pro Light" panose="020B0304020202020204" pitchFamily="34" charset="0"/>
              </a:rPr>
              <a:t> of </a:t>
            </a:r>
            <a:r>
              <a:rPr lang="it-IT" sz="1900" b="1" dirty="0" err="1">
                <a:latin typeface="Avenir Next LT Pro Light" panose="020B0304020202020204" pitchFamily="34" charset="0"/>
              </a:rPr>
              <a:t>Mosaic</a:t>
            </a:r>
            <a:r>
              <a:rPr lang="it-IT" sz="1900" b="1" dirty="0">
                <a:latin typeface="Avenir Next LT Pro Light" panose="020B0304020202020204" pitchFamily="34" charset="0"/>
              </a:rPr>
              <a:t> Data </a:t>
            </a:r>
            <a:r>
              <a:rPr lang="it-IT" sz="1900" b="1" dirty="0" err="1">
                <a:latin typeface="Avenir Next LT Pro Light" panose="020B0304020202020204" pitchFamily="34" charset="0"/>
              </a:rPr>
              <a:t>Augmentation</a:t>
            </a:r>
            <a:endParaRPr lang="it-IT" sz="1900" b="1" dirty="0"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schermata, mammifero, arte">
            <a:extLst>
              <a:ext uri="{FF2B5EF4-FFF2-40B4-BE49-F238E27FC236}">
                <a16:creationId xmlns:a16="http://schemas.microsoft.com/office/drawing/2014/main" id="{E019C46A-E9AA-CFF9-5596-2D8049FBC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26" y="1618946"/>
            <a:ext cx="5652238" cy="36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55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512</TotalTime>
  <Words>347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Avenir Next LT Pro Light</vt:lpstr>
      <vt:lpstr>Calibri</vt:lpstr>
      <vt:lpstr>Calibri Light</vt:lpstr>
      <vt:lpstr>Tema di Office</vt:lpstr>
      <vt:lpstr>Bunch Detection using YOLO and FasterRCNN Deep Learning Architectures</vt:lpstr>
      <vt:lpstr>AI in viticulture</vt:lpstr>
      <vt:lpstr>Dataset and Data Augmentation</vt:lpstr>
      <vt:lpstr>wGrapeUNIPD-DL Dataset</vt:lpstr>
      <vt:lpstr>Data Augmentation Techniques</vt:lpstr>
      <vt:lpstr>Object Detection and Architectures</vt:lpstr>
      <vt:lpstr>Object Detection in Our Project</vt:lpstr>
      <vt:lpstr>FastRCNN + ResNet50-FPN</vt:lpstr>
      <vt:lpstr>YOLOv5</vt:lpstr>
      <vt:lpstr>Experiments</vt:lpstr>
      <vt:lpstr>YOLOv5 overfitting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Bunch Detection using YOLO and FasterRCNN Deep Learning Algorithms</dc:title>
  <dc:creator>DAVIDE CAMPONOGARA</dc:creator>
  <cp:lastModifiedBy>DAVIDE CAMPONOGARA</cp:lastModifiedBy>
  <cp:revision>12</cp:revision>
  <dcterms:created xsi:type="dcterms:W3CDTF">2023-06-03T13:21:18Z</dcterms:created>
  <dcterms:modified xsi:type="dcterms:W3CDTF">2023-06-05T23:36:32Z</dcterms:modified>
</cp:coreProperties>
</file>